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9" r:id="rId4"/>
    <p:sldId id="257" r:id="rId5"/>
    <p:sldId id="280" r:id="rId6"/>
    <p:sldId id="258" r:id="rId7"/>
    <p:sldId id="260" r:id="rId8"/>
    <p:sldId id="261" r:id="rId9"/>
    <p:sldId id="262" r:id="rId10"/>
    <p:sldId id="272" r:id="rId11"/>
    <p:sldId id="273" r:id="rId12"/>
    <p:sldId id="263" r:id="rId13"/>
    <p:sldId id="264" r:id="rId14"/>
    <p:sldId id="265" r:id="rId15"/>
    <p:sldId id="266" r:id="rId16"/>
    <p:sldId id="267" r:id="rId17"/>
    <p:sldId id="268" r:id="rId18"/>
    <p:sldId id="269" r:id="rId19"/>
    <p:sldId id="270" r:id="rId20"/>
    <p:sldId id="274" r:id="rId21"/>
    <p:sldId id="271" r:id="rId22"/>
    <p:sldId id="276" r:id="rId23"/>
    <p:sldId id="278"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9566" y="171995"/>
            <a:ext cx="10485709" cy="2262781"/>
          </a:xfrm>
        </p:spPr>
        <p:txBody>
          <a:bodyPr/>
          <a:lstStyle/>
          <a:p>
            <a:pPr algn="ctr"/>
            <a:r>
              <a:rPr lang="en-IN" dirty="0" smtClean="0"/>
              <a:t>Convolutional Neural </a:t>
            </a:r>
            <a:r>
              <a:rPr lang="en-IN" dirty="0" smtClean="0"/>
              <a:t>Networks</a:t>
            </a:r>
            <a:endParaRPr lang="en-IN" dirty="0"/>
          </a:p>
        </p:txBody>
      </p:sp>
      <p:sp>
        <p:nvSpPr>
          <p:cNvPr id="3" name="Subtitle 2"/>
          <p:cNvSpPr>
            <a:spLocks noGrp="1"/>
          </p:cNvSpPr>
          <p:nvPr>
            <p:ph type="subTitle" idx="1"/>
          </p:nvPr>
        </p:nvSpPr>
        <p:spPr>
          <a:xfrm>
            <a:off x="7158446" y="4554583"/>
            <a:ext cx="4346166" cy="1349079"/>
          </a:xfrm>
        </p:spPr>
        <p:txBody>
          <a:bodyPr>
            <a:normAutofit fontScale="92500" lnSpcReduction="20000"/>
          </a:bodyPr>
          <a:lstStyle/>
          <a:p>
            <a:r>
              <a:rPr lang="en-IN" dirty="0" smtClean="0"/>
              <a:t>Submitted By </a:t>
            </a:r>
          </a:p>
          <a:p>
            <a:r>
              <a:rPr lang="en-IN" dirty="0" smtClean="0"/>
              <a:t>Kemanth PJ</a:t>
            </a:r>
          </a:p>
          <a:p>
            <a:r>
              <a:rPr lang="en-IN" dirty="0" smtClean="0"/>
              <a:t>Computer Science and Engineering</a:t>
            </a:r>
          </a:p>
          <a:p>
            <a:r>
              <a:rPr lang="en-IN" dirty="0" smtClean="0"/>
              <a:t>172CS015</a:t>
            </a:r>
            <a:endParaRPr lang="en-IN" dirty="0"/>
          </a:p>
        </p:txBody>
      </p:sp>
      <p:pic>
        <p:nvPicPr>
          <p:cNvPr id="1026" name="Picture 2" descr="Image result for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316" y="3840241"/>
            <a:ext cx="2877502" cy="215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10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51017" y="696680"/>
            <a:ext cx="6000205" cy="461665"/>
          </a:xfrm>
          <a:prstGeom prst="rect">
            <a:avLst/>
          </a:prstGeom>
          <a:noFill/>
        </p:spPr>
        <p:txBody>
          <a:bodyPr wrap="square" rtlCol="0">
            <a:spAutoFit/>
          </a:bodyPr>
          <a:lstStyle/>
          <a:p>
            <a:r>
              <a:rPr lang="en-IN" sz="2400" b="1" dirty="0" smtClean="0"/>
              <a:t>2D Convolution in Action</a:t>
            </a:r>
            <a:endParaRPr lang="en-IN" sz="2400" b="1" dirty="0"/>
          </a:p>
        </p:txBody>
      </p:sp>
      <p:graphicFrame>
        <p:nvGraphicFramePr>
          <p:cNvPr id="7" name="Table 6"/>
          <p:cNvGraphicFramePr>
            <a:graphicFrameLocks noGrp="1"/>
          </p:cNvGraphicFramePr>
          <p:nvPr>
            <p:extLst>
              <p:ext uri="{D42A27DB-BD31-4B8C-83A1-F6EECF244321}">
                <p14:modId xmlns:p14="http://schemas.microsoft.com/office/powerpoint/2010/main" val="3876746663"/>
              </p:ext>
            </p:extLst>
          </p:nvPr>
        </p:nvGraphicFramePr>
        <p:xfrm>
          <a:off x="7988663" y="2443967"/>
          <a:ext cx="2470332" cy="1544562"/>
        </p:xfrm>
        <a:graphic>
          <a:graphicData uri="http://schemas.openxmlformats.org/drawingml/2006/table">
            <a:tbl>
              <a:tblPr firstRow="1" bandRow="1">
                <a:tableStyleId>{5C22544A-7EE6-4342-B048-85BDC9FD1C3A}</a:tableStyleId>
              </a:tblPr>
              <a:tblGrid>
                <a:gridCol w="823444">
                  <a:extLst>
                    <a:ext uri="{9D8B030D-6E8A-4147-A177-3AD203B41FA5}">
                      <a16:colId xmlns:a16="http://schemas.microsoft.com/office/drawing/2014/main" val="2909901623"/>
                    </a:ext>
                  </a:extLst>
                </a:gridCol>
                <a:gridCol w="823444">
                  <a:extLst>
                    <a:ext uri="{9D8B030D-6E8A-4147-A177-3AD203B41FA5}">
                      <a16:colId xmlns:a16="http://schemas.microsoft.com/office/drawing/2014/main" val="2612617229"/>
                    </a:ext>
                  </a:extLst>
                </a:gridCol>
                <a:gridCol w="823444">
                  <a:extLst>
                    <a:ext uri="{9D8B030D-6E8A-4147-A177-3AD203B41FA5}">
                      <a16:colId xmlns:a16="http://schemas.microsoft.com/office/drawing/2014/main" val="2510785452"/>
                    </a:ext>
                  </a:extLst>
                </a:gridCol>
              </a:tblGrid>
              <a:tr h="514854">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extLst>
                  <a:ext uri="{0D108BD9-81ED-4DB2-BD59-A6C34878D82A}">
                    <a16:rowId xmlns:a16="http://schemas.microsoft.com/office/drawing/2014/main" val="3746737288"/>
                  </a:ext>
                </a:extLst>
              </a:tr>
              <a:tr h="514854">
                <a:tc>
                  <a:txBody>
                    <a:bodyPr/>
                    <a:lstStyle/>
                    <a:p>
                      <a:pPr algn="ctr"/>
                      <a:r>
                        <a:rPr lang="en-IN" dirty="0" smtClean="0"/>
                        <a:t>0</a:t>
                      </a:r>
                      <a:endParaRPr lang="en-IN" dirty="0"/>
                    </a:p>
                  </a:txBody>
                  <a:tcPr/>
                </a:tc>
                <a:tc>
                  <a:txBody>
                    <a:bodyPr/>
                    <a:lstStyle/>
                    <a:p>
                      <a:pPr algn="ctr"/>
                      <a:r>
                        <a:rPr lang="en-IN" dirty="0" smtClean="0"/>
                        <a:t>1</a:t>
                      </a:r>
                      <a:endParaRPr lang="en-IN" dirty="0"/>
                    </a:p>
                  </a:txBody>
                  <a:tcPr/>
                </a:tc>
                <a:tc>
                  <a:txBody>
                    <a:bodyPr/>
                    <a:lstStyle/>
                    <a:p>
                      <a:pPr algn="ctr"/>
                      <a:r>
                        <a:rPr lang="en-IN" dirty="0" smtClean="0"/>
                        <a:t>0</a:t>
                      </a:r>
                      <a:endParaRPr lang="en-IN" dirty="0"/>
                    </a:p>
                  </a:txBody>
                  <a:tcPr/>
                </a:tc>
                <a:extLst>
                  <a:ext uri="{0D108BD9-81ED-4DB2-BD59-A6C34878D82A}">
                    <a16:rowId xmlns:a16="http://schemas.microsoft.com/office/drawing/2014/main" val="3926440169"/>
                  </a:ext>
                </a:extLst>
              </a:tr>
              <a:tr h="514854">
                <a:tc>
                  <a:txBody>
                    <a:bodyPr/>
                    <a:lstStyle/>
                    <a:p>
                      <a:pPr algn="ctr"/>
                      <a:r>
                        <a:rPr lang="en-IN" dirty="0" smtClean="0"/>
                        <a:t>1</a:t>
                      </a:r>
                      <a:endParaRPr lang="en-IN" dirty="0"/>
                    </a:p>
                  </a:txBody>
                  <a:tcPr/>
                </a:tc>
                <a:tc>
                  <a:txBody>
                    <a:bodyPr/>
                    <a:lstStyle/>
                    <a:p>
                      <a:pPr algn="ctr"/>
                      <a:r>
                        <a:rPr lang="en-IN" dirty="0" smtClean="0"/>
                        <a:t>0</a:t>
                      </a:r>
                      <a:endParaRPr lang="en-IN" dirty="0"/>
                    </a:p>
                  </a:txBody>
                  <a:tcPr/>
                </a:tc>
                <a:tc>
                  <a:txBody>
                    <a:bodyPr/>
                    <a:lstStyle/>
                    <a:p>
                      <a:pPr algn="ctr"/>
                      <a:r>
                        <a:rPr lang="en-IN" dirty="0" smtClean="0"/>
                        <a:t>1</a:t>
                      </a:r>
                      <a:endParaRPr lang="en-IN" dirty="0"/>
                    </a:p>
                  </a:txBody>
                  <a:tcPr/>
                </a:tc>
                <a:extLst>
                  <a:ext uri="{0D108BD9-81ED-4DB2-BD59-A6C34878D82A}">
                    <a16:rowId xmlns:a16="http://schemas.microsoft.com/office/drawing/2014/main" val="922830644"/>
                  </a:ext>
                </a:extLst>
              </a:tr>
            </a:tbl>
          </a:graphicData>
        </a:graphic>
      </p:graphicFrame>
      <p:sp>
        <p:nvSpPr>
          <p:cNvPr id="8" name="TextBox 7"/>
          <p:cNvSpPr txBox="1"/>
          <p:nvPr/>
        </p:nvSpPr>
        <p:spPr>
          <a:xfrm>
            <a:off x="7988663" y="4319451"/>
            <a:ext cx="2992846" cy="369332"/>
          </a:xfrm>
          <a:prstGeom prst="rect">
            <a:avLst/>
          </a:prstGeom>
          <a:noFill/>
        </p:spPr>
        <p:txBody>
          <a:bodyPr wrap="square" rtlCol="0">
            <a:spAutoFit/>
          </a:bodyPr>
          <a:lstStyle/>
          <a:p>
            <a:r>
              <a:rPr lang="en-IN" b="1" dirty="0" smtClean="0"/>
              <a:t>Feature Detector</a:t>
            </a:r>
            <a:endParaRPr lang="en-IN" b="1" dirty="0"/>
          </a:p>
        </p:txBody>
      </p:sp>
      <p:pic>
        <p:nvPicPr>
          <p:cNvPr id="10" name="con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8904" y="1649808"/>
            <a:ext cx="4779070" cy="3488249"/>
          </a:xfrm>
          <a:prstGeom prst="rect">
            <a:avLst/>
          </a:prstGeom>
        </p:spPr>
      </p:pic>
    </p:spTree>
    <p:extLst>
      <p:ext uri="{BB962C8B-B14F-4D97-AF65-F5344CB8AC3E}">
        <p14:creationId xmlns:p14="http://schemas.microsoft.com/office/powerpoint/2010/main" val="245944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41" y="1448208"/>
            <a:ext cx="5972175" cy="5238750"/>
          </a:xfrm>
          <a:prstGeom prst="rect">
            <a:avLst/>
          </a:prstGeom>
        </p:spPr>
      </p:pic>
      <p:pic>
        <p:nvPicPr>
          <p:cNvPr id="3" name="Picture 2"/>
          <p:cNvPicPr>
            <a:picLocks noChangeAspect="1"/>
          </p:cNvPicPr>
          <p:nvPr/>
        </p:nvPicPr>
        <p:blipFill>
          <a:blip r:embed="rId3"/>
          <a:stretch>
            <a:fillRect/>
          </a:stretch>
        </p:blipFill>
        <p:spPr>
          <a:xfrm>
            <a:off x="6164716" y="1448208"/>
            <a:ext cx="5972175" cy="5238750"/>
          </a:xfrm>
          <a:prstGeom prst="rect">
            <a:avLst/>
          </a:prstGeom>
        </p:spPr>
      </p:pic>
      <p:sp>
        <p:nvSpPr>
          <p:cNvPr id="4" name="TextBox 3"/>
          <p:cNvSpPr txBox="1"/>
          <p:nvPr/>
        </p:nvSpPr>
        <p:spPr>
          <a:xfrm>
            <a:off x="1889760" y="775063"/>
            <a:ext cx="5695406" cy="369332"/>
          </a:xfrm>
          <a:prstGeom prst="rect">
            <a:avLst/>
          </a:prstGeom>
          <a:noFill/>
        </p:spPr>
        <p:txBody>
          <a:bodyPr wrap="square" rtlCol="0">
            <a:spAutoFit/>
          </a:bodyPr>
          <a:lstStyle/>
          <a:p>
            <a:r>
              <a:rPr lang="en-IN" b="1" dirty="0" smtClean="0"/>
              <a:t>Some commonly used convolution detectors</a:t>
            </a:r>
            <a:endParaRPr lang="en-IN" b="1" dirty="0"/>
          </a:p>
        </p:txBody>
      </p:sp>
    </p:spTree>
    <p:extLst>
      <p:ext uri="{BB962C8B-B14F-4D97-AF65-F5344CB8AC3E}">
        <p14:creationId xmlns:p14="http://schemas.microsoft.com/office/powerpoint/2010/main" val="1596337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3364" y="478971"/>
            <a:ext cx="9443413" cy="4317289"/>
          </a:xfrm>
          <a:prstGeom prst="rect">
            <a:avLst/>
          </a:prstGeom>
        </p:spPr>
      </p:pic>
      <p:sp>
        <p:nvSpPr>
          <p:cNvPr id="5" name="TextBox 4"/>
          <p:cNvSpPr txBox="1"/>
          <p:nvPr/>
        </p:nvSpPr>
        <p:spPr>
          <a:xfrm>
            <a:off x="1913364" y="5320937"/>
            <a:ext cx="9443413" cy="369332"/>
          </a:xfrm>
          <a:prstGeom prst="rect">
            <a:avLst/>
          </a:prstGeom>
          <a:noFill/>
        </p:spPr>
        <p:txBody>
          <a:bodyPr wrap="square" rtlCol="0">
            <a:spAutoFit/>
          </a:bodyPr>
          <a:lstStyle/>
          <a:p>
            <a:r>
              <a:rPr lang="en-IN" dirty="0" smtClean="0"/>
              <a:t>Use multiple feature detectors to create multiple feature maps</a:t>
            </a:r>
            <a:endParaRPr lang="en-IN" dirty="0"/>
          </a:p>
        </p:txBody>
      </p:sp>
    </p:spTree>
    <p:extLst>
      <p:ext uri="{BB962C8B-B14F-4D97-AF65-F5344CB8AC3E}">
        <p14:creationId xmlns:p14="http://schemas.microsoft.com/office/powerpoint/2010/main" val="275414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ReLu</a:t>
            </a:r>
            <a:r>
              <a:rPr lang="en-IN" dirty="0" smtClean="0"/>
              <a:t> Layer</a:t>
            </a:r>
            <a:endParaRPr lang="en-IN" dirty="0"/>
          </a:p>
        </p:txBody>
      </p:sp>
      <p:pic>
        <p:nvPicPr>
          <p:cNvPr id="4" name="Picture 3"/>
          <p:cNvPicPr>
            <a:picLocks noChangeAspect="1"/>
          </p:cNvPicPr>
          <p:nvPr/>
        </p:nvPicPr>
        <p:blipFill>
          <a:blip r:embed="rId2"/>
          <a:stretch>
            <a:fillRect/>
          </a:stretch>
        </p:blipFill>
        <p:spPr>
          <a:xfrm>
            <a:off x="814022" y="1560649"/>
            <a:ext cx="11047051" cy="5026959"/>
          </a:xfrm>
          <a:prstGeom prst="rect">
            <a:avLst/>
          </a:prstGeom>
        </p:spPr>
      </p:pic>
    </p:spTree>
    <p:extLst>
      <p:ext uri="{BB962C8B-B14F-4D97-AF65-F5344CB8AC3E}">
        <p14:creationId xmlns:p14="http://schemas.microsoft.com/office/powerpoint/2010/main" val="2788082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1449" y="3666306"/>
            <a:ext cx="4521583" cy="3051946"/>
          </a:xfrm>
          <a:prstGeom prst="rect">
            <a:avLst/>
          </a:prstGeom>
        </p:spPr>
      </p:pic>
      <p:pic>
        <p:nvPicPr>
          <p:cNvPr id="5" name="Picture 4"/>
          <p:cNvPicPr>
            <a:picLocks noChangeAspect="1"/>
          </p:cNvPicPr>
          <p:nvPr/>
        </p:nvPicPr>
        <p:blipFill>
          <a:blip r:embed="rId3"/>
          <a:stretch>
            <a:fillRect/>
          </a:stretch>
        </p:blipFill>
        <p:spPr>
          <a:xfrm>
            <a:off x="6723017" y="3666306"/>
            <a:ext cx="4524118" cy="3051946"/>
          </a:xfrm>
          <a:prstGeom prst="rect">
            <a:avLst/>
          </a:prstGeom>
        </p:spPr>
      </p:pic>
      <p:pic>
        <p:nvPicPr>
          <p:cNvPr id="6" name="Picture 5"/>
          <p:cNvPicPr>
            <a:picLocks noChangeAspect="1"/>
          </p:cNvPicPr>
          <p:nvPr/>
        </p:nvPicPr>
        <p:blipFill>
          <a:blip r:embed="rId4"/>
          <a:stretch>
            <a:fillRect/>
          </a:stretch>
        </p:blipFill>
        <p:spPr>
          <a:xfrm>
            <a:off x="3812311" y="182136"/>
            <a:ext cx="4723993" cy="3192026"/>
          </a:xfrm>
          <a:prstGeom prst="rect">
            <a:avLst/>
          </a:prstGeom>
        </p:spPr>
      </p:pic>
      <p:sp>
        <p:nvSpPr>
          <p:cNvPr id="8" name="TextBox 7"/>
          <p:cNvSpPr txBox="1"/>
          <p:nvPr/>
        </p:nvSpPr>
        <p:spPr>
          <a:xfrm>
            <a:off x="1241449" y="3150902"/>
            <a:ext cx="2394857" cy="369332"/>
          </a:xfrm>
          <a:prstGeom prst="rect">
            <a:avLst/>
          </a:prstGeom>
          <a:noFill/>
        </p:spPr>
        <p:txBody>
          <a:bodyPr wrap="square" rtlCol="0">
            <a:spAutoFit/>
          </a:bodyPr>
          <a:lstStyle/>
          <a:p>
            <a:r>
              <a:rPr lang="en-IN" dirty="0" smtClean="0"/>
              <a:t>Without </a:t>
            </a:r>
            <a:r>
              <a:rPr lang="en-IN" dirty="0" err="1" smtClean="0"/>
              <a:t>ReLu</a:t>
            </a:r>
            <a:r>
              <a:rPr lang="en-IN" dirty="0" smtClean="0"/>
              <a:t> Layer</a:t>
            </a:r>
            <a:endParaRPr lang="en-IN" dirty="0"/>
          </a:p>
        </p:txBody>
      </p:sp>
      <p:sp>
        <p:nvSpPr>
          <p:cNvPr id="10" name="TextBox 9"/>
          <p:cNvSpPr txBox="1"/>
          <p:nvPr/>
        </p:nvSpPr>
        <p:spPr>
          <a:xfrm>
            <a:off x="8985076" y="3150902"/>
            <a:ext cx="1994262" cy="369332"/>
          </a:xfrm>
          <a:prstGeom prst="rect">
            <a:avLst/>
          </a:prstGeom>
          <a:noFill/>
        </p:spPr>
        <p:txBody>
          <a:bodyPr wrap="square" rtlCol="0">
            <a:spAutoFit/>
          </a:bodyPr>
          <a:lstStyle/>
          <a:p>
            <a:r>
              <a:rPr lang="en-IN" dirty="0" smtClean="0"/>
              <a:t>With </a:t>
            </a:r>
            <a:r>
              <a:rPr lang="en-IN" dirty="0" err="1" smtClean="0"/>
              <a:t>ReLu</a:t>
            </a:r>
            <a:r>
              <a:rPr lang="en-IN" dirty="0" smtClean="0"/>
              <a:t> Layer</a:t>
            </a:r>
            <a:endParaRPr lang="en-IN" dirty="0"/>
          </a:p>
        </p:txBody>
      </p:sp>
    </p:spTree>
    <p:extLst>
      <p:ext uri="{BB962C8B-B14F-4D97-AF65-F5344CB8AC3E}">
        <p14:creationId xmlns:p14="http://schemas.microsoft.com/office/powerpoint/2010/main" val="2887493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2 - Pooling</a:t>
            </a:r>
            <a:endParaRPr lang="en-IN" dirty="0"/>
          </a:p>
        </p:txBody>
      </p:sp>
      <p:pic>
        <p:nvPicPr>
          <p:cNvPr id="4" name="Picture 3"/>
          <p:cNvPicPr>
            <a:picLocks noChangeAspect="1"/>
          </p:cNvPicPr>
          <p:nvPr/>
        </p:nvPicPr>
        <p:blipFill>
          <a:blip r:embed="rId2"/>
          <a:stretch>
            <a:fillRect/>
          </a:stretch>
        </p:blipFill>
        <p:spPr>
          <a:xfrm>
            <a:off x="1438999" y="1567543"/>
            <a:ext cx="9969230" cy="3723050"/>
          </a:xfrm>
          <a:prstGeom prst="rect">
            <a:avLst/>
          </a:prstGeom>
        </p:spPr>
      </p:pic>
      <p:sp>
        <p:nvSpPr>
          <p:cNvPr id="5" name="TextBox 4"/>
          <p:cNvSpPr txBox="1"/>
          <p:nvPr/>
        </p:nvSpPr>
        <p:spPr>
          <a:xfrm>
            <a:off x="1438999" y="5634446"/>
            <a:ext cx="9969230" cy="923330"/>
          </a:xfrm>
          <a:prstGeom prst="rect">
            <a:avLst/>
          </a:prstGeom>
          <a:noFill/>
        </p:spPr>
        <p:txBody>
          <a:bodyPr wrap="square" rtlCol="0">
            <a:spAutoFit/>
          </a:bodyPr>
          <a:lstStyle/>
          <a:p>
            <a:r>
              <a:rPr lang="en-IN" dirty="0" smtClean="0"/>
              <a:t>We want the CNN to detect the cheetah correctly irrespective of the change in image orientation, sheer, position etc.</a:t>
            </a:r>
          </a:p>
          <a:p>
            <a:r>
              <a:rPr lang="en-IN" dirty="0" smtClean="0"/>
              <a:t>It also controls overfitting problem</a:t>
            </a:r>
            <a:endParaRPr lang="en-IN" dirty="0"/>
          </a:p>
        </p:txBody>
      </p:sp>
    </p:spTree>
    <p:extLst>
      <p:ext uri="{BB962C8B-B14F-4D97-AF65-F5344CB8AC3E}">
        <p14:creationId xmlns:p14="http://schemas.microsoft.com/office/powerpoint/2010/main" val="1715015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 Pooling</a:t>
            </a:r>
            <a:endParaRPr lang="en-IN" dirty="0"/>
          </a:p>
        </p:txBody>
      </p:sp>
      <p:pic>
        <p:nvPicPr>
          <p:cNvPr id="4" name="Picture 3"/>
          <p:cNvPicPr>
            <a:picLocks noChangeAspect="1"/>
          </p:cNvPicPr>
          <p:nvPr/>
        </p:nvPicPr>
        <p:blipFill>
          <a:blip r:embed="rId2"/>
          <a:stretch>
            <a:fillRect/>
          </a:stretch>
        </p:blipFill>
        <p:spPr>
          <a:xfrm>
            <a:off x="2381888" y="1471748"/>
            <a:ext cx="8053838" cy="3484245"/>
          </a:xfrm>
          <a:prstGeom prst="rect">
            <a:avLst/>
          </a:prstGeom>
        </p:spPr>
      </p:pic>
      <p:sp>
        <p:nvSpPr>
          <p:cNvPr id="5" name="TextBox 4"/>
          <p:cNvSpPr txBox="1"/>
          <p:nvPr/>
        </p:nvSpPr>
        <p:spPr>
          <a:xfrm>
            <a:off x="2251260" y="5373188"/>
            <a:ext cx="8053838"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Slide a n*n box over the feature map and take the maximum value</a:t>
            </a:r>
          </a:p>
          <a:p>
            <a:pPr marL="285750" indent="-285750">
              <a:buFont typeface="Arial" panose="020B0604020202020204" pitchFamily="34" charset="0"/>
              <a:buChar char="•"/>
            </a:pPr>
            <a:r>
              <a:rPr lang="en-IN" dirty="0" smtClean="0"/>
              <a:t>Essential features are preserved at the same time reducing the size of the feature map  </a:t>
            </a:r>
            <a:endParaRPr lang="en-IN" dirty="0"/>
          </a:p>
        </p:txBody>
      </p:sp>
      <p:cxnSp>
        <p:nvCxnSpPr>
          <p:cNvPr id="6" name="Straight Connector 5"/>
          <p:cNvCxnSpPr/>
          <p:nvPr/>
        </p:nvCxnSpPr>
        <p:spPr>
          <a:xfrm>
            <a:off x="3352800" y="1602377"/>
            <a:ext cx="8709" cy="256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9154" y="1602377"/>
            <a:ext cx="17417" cy="2690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68434" y="2725783"/>
            <a:ext cx="2760617" cy="2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037806" y="3535680"/>
            <a:ext cx="3544388" cy="435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383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3 - Flattening</a:t>
            </a:r>
            <a:endParaRPr lang="en-IN" dirty="0"/>
          </a:p>
        </p:txBody>
      </p:sp>
      <p:pic>
        <p:nvPicPr>
          <p:cNvPr id="4" name="Picture 3"/>
          <p:cNvPicPr>
            <a:picLocks noChangeAspect="1"/>
          </p:cNvPicPr>
          <p:nvPr/>
        </p:nvPicPr>
        <p:blipFill>
          <a:blip r:embed="rId2"/>
          <a:stretch>
            <a:fillRect/>
          </a:stretch>
        </p:blipFill>
        <p:spPr>
          <a:xfrm>
            <a:off x="2673532" y="1652839"/>
            <a:ext cx="6846914" cy="3464599"/>
          </a:xfrm>
          <a:prstGeom prst="rect">
            <a:avLst/>
          </a:prstGeom>
        </p:spPr>
      </p:pic>
      <p:sp>
        <p:nvSpPr>
          <p:cNvPr id="5" name="TextBox 4"/>
          <p:cNvSpPr txBox="1"/>
          <p:nvPr/>
        </p:nvSpPr>
        <p:spPr>
          <a:xfrm>
            <a:off x="1994263" y="5773783"/>
            <a:ext cx="8264434" cy="646331"/>
          </a:xfrm>
          <a:prstGeom prst="rect">
            <a:avLst/>
          </a:prstGeom>
          <a:noFill/>
        </p:spPr>
        <p:txBody>
          <a:bodyPr wrap="square" rtlCol="0">
            <a:spAutoFit/>
          </a:bodyPr>
          <a:lstStyle/>
          <a:p>
            <a:r>
              <a:rPr lang="en-IN" dirty="0" smtClean="0"/>
              <a:t>Convert the 2D matrix to a column vector so that it can passed through an artificial neural network</a:t>
            </a:r>
            <a:endParaRPr lang="en-IN" dirty="0"/>
          </a:p>
        </p:txBody>
      </p:sp>
    </p:spTree>
    <p:extLst>
      <p:ext uri="{BB962C8B-B14F-4D97-AF65-F5344CB8AC3E}">
        <p14:creationId xmlns:p14="http://schemas.microsoft.com/office/powerpoint/2010/main" val="2381577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so far</a:t>
            </a:r>
            <a:endParaRPr lang="en-IN" dirty="0"/>
          </a:p>
        </p:txBody>
      </p:sp>
      <p:pic>
        <p:nvPicPr>
          <p:cNvPr id="4" name="Picture 3"/>
          <p:cNvPicPr>
            <a:picLocks noChangeAspect="1"/>
          </p:cNvPicPr>
          <p:nvPr/>
        </p:nvPicPr>
        <p:blipFill>
          <a:blip r:embed="rId2"/>
          <a:stretch>
            <a:fillRect/>
          </a:stretch>
        </p:blipFill>
        <p:spPr>
          <a:xfrm>
            <a:off x="1299847" y="1739152"/>
            <a:ext cx="10204765" cy="4517651"/>
          </a:xfrm>
          <a:prstGeom prst="rect">
            <a:avLst/>
          </a:prstGeom>
        </p:spPr>
      </p:pic>
    </p:spTree>
    <p:extLst>
      <p:ext uri="{BB962C8B-B14F-4D97-AF65-F5344CB8AC3E}">
        <p14:creationId xmlns:p14="http://schemas.microsoft.com/office/powerpoint/2010/main" val="3324917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4 – Full Connection</a:t>
            </a:r>
            <a:endParaRPr lang="en-IN" dirty="0"/>
          </a:p>
        </p:txBody>
      </p:sp>
      <p:pic>
        <p:nvPicPr>
          <p:cNvPr id="4" name="Picture 3"/>
          <p:cNvPicPr>
            <a:picLocks noChangeAspect="1"/>
          </p:cNvPicPr>
          <p:nvPr/>
        </p:nvPicPr>
        <p:blipFill>
          <a:blip r:embed="rId2"/>
          <a:stretch>
            <a:fillRect/>
          </a:stretch>
        </p:blipFill>
        <p:spPr>
          <a:xfrm>
            <a:off x="2238103" y="1545245"/>
            <a:ext cx="8243343" cy="3828727"/>
          </a:xfrm>
          <a:prstGeom prst="rect">
            <a:avLst/>
          </a:prstGeom>
        </p:spPr>
      </p:pic>
      <p:sp>
        <p:nvSpPr>
          <p:cNvPr id="5" name="TextBox 4"/>
          <p:cNvSpPr txBox="1"/>
          <p:nvPr/>
        </p:nvSpPr>
        <p:spPr>
          <a:xfrm>
            <a:off x="1924594" y="5721531"/>
            <a:ext cx="8917577" cy="369332"/>
          </a:xfrm>
          <a:prstGeom prst="rect">
            <a:avLst/>
          </a:prstGeom>
          <a:noFill/>
        </p:spPr>
        <p:txBody>
          <a:bodyPr wrap="square" rtlCol="0">
            <a:spAutoFit/>
          </a:bodyPr>
          <a:lstStyle/>
          <a:p>
            <a:r>
              <a:rPr lang="en-IN" dirty="0" smtClean="0"/>
              <a:t>Connect the flattened layer to the fully connected Artificial neural network</a:t>
            </a:r>
            <a:endParaRPr lang="en-IN" dirty="0"/>
          </a:p>
        </p:txBody>
      </p:sp>
    </p:spTree>
    <p:extLst>
      <p:ext uri="{BB962C8B-B14F-4D97-AF65-F5344CB8AC3E}">
        <p14:creationId xmlns:p14="http://schemas.microsoft.com/office/powerpoint/2010/main" val="3902864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Presentation Layout</a:t>
            </a:r>
            <a:endParaRPr lang="en-IN" dirty="0"/>
          </a:p>
        </p:txBody>
      </p:sp>
      <p:sp>
        <p:nvSpPr>
          <p:cNvPr id="3" name="Content Placeholder 2"/>
          <p:cNvSpPr>
            <a:spLocks noGrp="1"/>
          </p:cNvSpPr>
          <p:nvPr>
            <p:ph idx="1"/>
          </p:nvPr>
        </p:nvSpPr>
        <p:spPr/>
        <p:txBody>
          <a:bodyPr/>
          <a:lstStyle/>
          <a:p>
            <a:r>
              <a:rPr lang="en-IN" dirty="0" smtClean="0"/>
              <a:t>Introduction</a:t>
            </a:r>
          </a:p>
          <a:p>
            <a:r>
              <a:rPr lang="en-IN" dirty="0" smtClean="0"/>
              <a:t>Drawbacks of previous neural networks</a:t>
            </a:r>
          </a:p>
          <a:p>
            <a:r>
              <a:rPr lang="en-IN" dirty="0" smtClean="0"/>
              <a:t>Applications of CNN</a:t>
            </a:r>
          </a:p>
          <a:p>
            <a:r>
              <a:rPr lang="en-IN" dirty="0" smtClean="0"/>
              <a:t>Steps involved in creating CNN</a:t>
            </a:r>
          </a:p>
          <a:p>
            <a:r>
              <a:rPr lang="en-IN" dirty="0" smtClean="0"/>
              <a:t>Inception V3 model</a:t>
            </a:r>
          </a:p>
          <a:p>
            <a:r>
              <a:rPr lang="en-IN" dirty="0" smtClean="0"/>
              <a:t>Disadvantages of CNN</a:t>
            </a:r>
            <a:endParaRPr lang="en-IN" dirty="0"/>
          </a:p>
        </p:txBody>
      </p:sp>
    </p:spTree>
    <p:extLst>
      <p:ext uri="{BB962C8B-B14F-4D97-AF65-F5344CB8AC3E}">
        <p14:creationId xmlns:p14="http://schemas.microsoft.com/office/powerpoint/2010/main" val="2049252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1007" y="1210490"/>
            <a:ext cx="9069405" cy="4764197"/>
          </a:xfrm>
          <a:prstGeom prst="rect">
            <a:avLst/>
          </a:prstGeom>
        </p:spPr>
      </p:pic>
    </p:spTree>
    <p:extLst>
      <p:ext uri="{BB962C8B-B14F-4D97-AF65-F5344CB8AC3E}">
        <p14:creationId xmlns:p14="http://schemas.microsoft.com/office/powerpoint/2010/main" val="788762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Model of CNN</a:t>
            </a:r>
            <a:endParaRPr lang="en-IN" dirty="0"/>
          </a:p>
        </p:txBody>
      </p:sp>
      <p:pic>
        <p:nvPicPr>
          <p:cNvPr id="4" name="Picture 3"/>
          <p:cNvPicPr>
            <a:picLocks noChangeAspect="1"/>
          </p:cNvPicPr>
          <p:nvPr/>
        </p:nvPicPr>
        <p:blipFill>
          <a:blip r:embed="rId2"/>
          <a:stretch>
            <a:fillRect/>
          </a:stretch>
        </p:blipFill>
        <p:spPr>
          <a:xfrm>
            <a:off x="489933" y="1585984"/>
            <a:ext cx="11469071" cy="5067300"/>
          </a:xfrm>
          <a:prstGeom prst="rect">
            <a:avLst/>
          </a:prstGeom>
        </p:spPr>
      </p:pic>
    </p:spTree>
    <p:extLst>
      <p:ext uri="{BB962C8B-B14F-4D97-AF65-F5344CB8AC3E}">
        <p14:creationId xmlns:p14="http://schemas.microsoft.com/office/powerpoint/2010/main" val="31179156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Popular CNN models</a:t>
            </a:r>
            <a:endParaRPr lang="en-IN" dirty="0"/>
          </a:p>
        </p:txBody>
      </p:sp>
      <p:pic>
        <p:nvPicPr>
          <p:cNvPr id="1026" name="Picture 2" descr="Image result for inception v3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1398714"/>
            <a:ext cx="6742664" cy="36261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68137" y="5486400"/>
            <a:ext cx="9231086" cy="1200329"/>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There are over 100 layers in this architecture.</a:t>
            </a:r>
          </a:p>
          <a:p>
            <a:pPr marL="285750" indent="-285750">
              <a:buFont typeface="Arial" panose="020B0604020202020204" pitchFamily="34" charset="0"/>
              <a:buChar char="•"/>
            </a:pPr>
            <a:r>
              <a:rPr lang="en-IN" dirty="0" smtClean="0"/>
              <a:t>It is trained on billions of images </a:t>
            </a:r>
            <a:r>
              <a:rPr lang="en-IN" dirty="0">
                <a:solidFill>
                  <a:srgbClr val="333333"/>
                </a:solidFill>
                <a:latin typeface="Helvetica" panose="020B0604020202020204" pitchFamily="34" charset="0"/>
              </a:rPr>
              <a:t>on “a few high-end GPUs </a:t>
            </a:r>
            <a:r>
              <a:rPr lang="en-IN" b="1" dirty="0">
                <a:solidFill>
                  <a:srgbClr val="333333"/>
                </a:solidFill>
                <a:latin typeface="Helvetica" panose="020B0604020202020204" pitchFamily="34" charset="0"/>
              </a:rPr>
              <a:t>within a week</a:t>
            </a:r>
            <a:r>
              <a:rPr lang="en-IN" dirty="0" smtClean="0">
                <a:solidFill>
                  <a:srgbClr val="333333"/>
                </a:solidFill>
                <a:latin typeface="Helvetica" panose="020B0604020202020204" pitchFamily="34" charset="0"/>
              </a:rPr>
              <a:t>”.</a:t>
            </a:r>
          </a:p>
          <a:p>
            <a:pPr marL="285750" indent="-285750">
              <a:buFont typeface="Arial" panose="020B0604020202020204" pitchFamily="34" charset="0"/>
              <a:buChar char="•"/>
            </a:pPr>
            <a:r>
              <a:rPr lang="en-IN" dirty="0" smtClean="0">
                <a:solidFill>
                  <a:srgbClr val="333333"/>
                </a:solidFill>
                <a:latin typeface="Helvetica" panose="020B0604020202020204" pitchFamily="34" charset="0"/>
              </a:rPr>
              <a:t>These pre-trained CNN models can be reused for any image classification task by retraining last few layers.</a:t>
            </a:r>
            <a:endParaRPr lang="en-IN" dirty="0"/>
          </a:p>
        </p:txBody>
      </p:sp>
    </p:spTree>
    <p:extLst>
      <p:ext uri="{BB962C8B-B14F-4D97-AF65-F5344CB8AC3E}">
        <p14:creationId xmlns:p14="http://schemas.microsoft.com/office/powerpoint/2010/main" val="3173611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Drawbacks of CNN</a:t>
            </a:r>
            <a:endParaRPr lang="en-IN" dirty="0"/>
          </a:p>
        </p:txBody>
      </p:sp>
      <p:sp>
        <p:nvSpPr>
          <p:cNvPr id="3" name="Content Placeholder 2"/>
          <p:cNvSpPr>
            <a:spLocks noGrp="1"/>
          </p:cNvSpPr>
          <p:nvPr>
            <p:ph idx="1"/>
          </p:nvPr>
        </p:nvSpPr>
        <p:spPr>
          <a:xfrm>
            <a:off x="2397623" y="1905000"/>
            <a:ext cx="8915400" cy="960120"/>
          </a:xfrm>
        </p:spPr>
        <p:txBody>
          <a:bodyPr/>
          <a:lstStyle/>
          <a:p>
            <a:r>
              <a:rPr lang="en-IN" b="1" dirty="0"/>
              <a:t>They do not encode the position and orientation of the object into their </a:t>
            </a:r>
            <a:r>
              <a:rPr lang="en-IN" b="1" dirty="0" smtClean="0"/>
              <a:t>predictions</a:t>
            </a:r>
          </a:p>
          <a:p>
            <a:pPr marL="0" indent="0">
              <a:buNone/>
            </a:pPr>
            <a:endParaRPr lang="en-IN" dirty="0"/>
          </a:p>
        </p:txBody>
      </p:sp>
      <p:sp>
        <p:nvSpPr>
          <p:cNvPr id="4" name="TextBox 3"/>
          <p:cNvSpPr txBox="1"/>
          <p:nvPr/>
        </p:nvSpPr>
        <p:spPr>
          <a:xfrm>
            <a:off x="2743208" y="2899951"/>
            <a:ext cx="8743406" cy="2585323"/>
          </a:xfrm>
          <a:prstGeom prst="rect">
            <a:avLst/>
          </a:prstGeom>
          <a:noFill/>
        </p:spPr>
        <p:txBody>
          <a:bodyPr wrap="square" rtlCol="0">
            <a:spAutoFit/>
          </a:bodyPr>
          <a:lstStyle/>
          <a:p>
            <a:pPr marL="285750" indent="-285750">
              <a:buFont typeface="Arial" panose="020B0604020202020204" pitchFamily="34" charset="0"/>
              <a:buChar char="•"/>
            </a:pPr>
            <a:r>
              <a:rPr lang="en-IN" dirty="0"/>
              <a:t>A CNN makes predictions by looking at an image and then checking to see if certain components are present in that image or not. If they are, then it classifies that image </a:t>
            </a:r>
            <a:r>
              <a:rPr lang="en-IN" dirty="0" smtClean="0"/>
              <a:t>accordingly.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 a CNN, all low-level details are sent to all the higher level neurons</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a:t>
            </a:r>
            <a:r>
              <a:rPr lang="en-IN" dirty="0" smtClean="0"/>
              <a:t>f </a:t>
            </a:r>
            <a:r>
              <a:rPr lang="en-IN" dirty="0"/>
              <a:t>a lower level neuron has identified an ear, it then makes sense to send this information to a higher level neuron that deals with identifying faces and not to a neuron that identifies chairs.</a:t>
            </a:r>
            <a:endParaRPr lang="en-IN" dirty="0"/>
          </a:p>
        </p:txBody>
      </p:sp>
    </p:spTree>
    <p:extLst>
      <p:ext uri="{BB962C8B-B14F-4D97-AF65-F5344CB8AC3E}">
        <p14:creationId xmlns:p14="http://schemas.microsoft.com/office/powerpoint/2010/main" val="3805684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pic>
        <p:nvPicPr>
          <p:cNvPr id="4" name="Picture 3"/>
          <p:cNvPicPr>
            <a:picLocks noChangeAspect="1"/>
          </p:cNvPicPr>
          <p:nvPr/>
        </p:nvPicPr>
        <p:blipFill>
          <a:blip r:embed="rId2"/>
          <a:stretch>
            <a:fillRect/>
          </a:stretch>
        </p:blipFill>
        <p:spPr>
          <a:xfrm>
            <a:off x="840852" y="1586753"/>
            <a:ext cx="11053631" cy="4805338"/>
          </a:xfrm>
          <a:prstGeom prst="rect">
            <a:avLst/>
          </a:prstGeom>
        </p:spPr>
      </p:pic>
    </p:spTree>
    <p:extLst>
      <p:ext uri="{BB962C8B-B14F-4D97-AF65-F5344CB8AC3E}">
        <p14:creationId xmlns:p14="http://schemas.microsoft.com/office/powerpoint/2010/main" val="373132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4" name="Content Placeholder 2"/>
          <p:cNvSpPr>
            <a:spLocks noGrp="1"/>
          </p:cNvSpPr>
          <p:nvPr>
            <p:ph idx="1"/>
          </p:nvPr>
        </p:nvSpPr>
        <p:spPr>
          <a:xfrm>
            <a:off x="2592925" y="1680755"/>
            <a:ext cx="8915400" cy="3777622"/>
          </a:xfrm>
        </p:spPr>
        <p:txBody>
          <a:bodyPr/>
          <a:lstStyle/>
          <a:p>
            <a:r>
              <a:rPr lang="en-IN" dirty="0" smtClean="0"/>
              <a:t>What are convolutional neural networks ?</a:t>
            </a:r>
          </a:p>
          <a:p>
            <a:pPr marL="0" indent="0">
              <a:buNone/>
            </a:pPr>
            <a:endParaRPr lang="en-IN" dirty="0"/>
          </a:p>
        </p:txBody>
      </p:sp>
      <p:sp>
        <p:nvSpPr>
          <p:cNvPr id="5" name="TextBox 4"/>
          <p:cNvSpPr txBox="1"/>
          <p:nvPr/>
        </p:nvSpPr>
        <p:spPr>
          <a:xfrm>
            <a:off x="2830286" y="2394857"/>
            <a:ext cx="7881257" cy="286232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Essentially neural networks that use convolution in place of general matrix multiplication in at least one of their layers.</a:t>
            </a:r>
          </a:p>
          <a:p>
            <a:endParaRPr lang="en-IN" dirty="0"/>
          </a:p>
          <a:p>
            <a:pPr marL="285750" indent="-285750">
              <a:buFont typeface="Arial" panose="020B0604020202020204" pitchFamily="34" charset="0"/>
              <a:buChar char="•"/>
            </a:pPr>
            <a:r>
              <a:rPr lang="en-IN" dirty="0"/>
              <a:t>A CNN makes predictions by looking at an image and then checking to see if certain components are present in that image or not. If they are, then it classifies that image accordingly</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They are very effective at image recognition and classification.</a:t>
            </a:r>
            <a:endParaRPr lang="en-IN" dirty="0"/>
          </a:p>
          <a:p>
            <a:endParaRPr lang="en-IN" dirty="0" smtClean="0"/>
          </a:p>
          <a:p>
            <a:endParaRPr lang="en-IN" dirty="0"/>
          </a:p>
        </p:txBody>
      </p:sp>
    </p:spTree>
    <p:extLst>
      <p:ext uri="{BB962C8B-B14F-4D97-AF65-F5344CB8AC3E}">
        <p14:creationId xmlns:p14="http://schemas.microsoft.com/office/powerpoint/2010/main" val="3269586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Convolutional Neural Networks</a:t>
            </a:r>
            <a:endParaRPr lang="en-IN" dirty="0"/>
          </a:p>
        </p:txBody>
      </p:sp>
      <p:sp>
        <p:nvSpPr>
          <p:cNvPr id="3" name="Content Placeholder 2"/>
          <p:cNvSpPr>
            <a:spLocks noGrp="1"/>
          </p:cNvSpPr>
          <p:nvPr>
            <p:ph idx="1"/>
          </p:nvPr>
        </p:nvSpPr>
        <p:spPr>
          <a:xfrm>
            <a:off x="2589212" y="1550126"/>
            <a:ext cx="8915400" cy="3777622"/>
          </a:xfrm>
        </p:spPr>
        <p:txBody>
          <a:bodyPr/>
          <a:lstStyle/>
          <a:p>
            <a:r>
              <a:rPr lang="en-IN" dirty="0" smtClean="0"/>
              <a:t>Motivation</a:t>
            </a:r>
            <a:endParaRPr lang="en-IN"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4357052" y="2244636"/>
            <a:ext cx="3458527" cy="3458527"/>
          </a:xfrm>
          <a:prstGeom prst="rect">
            <a:avLst/>
          </a:prstGeom>
        </p:spPr>
      </p:pic>
      <p:sp>
        <p:nvSpPr>
          <p:cNvPr id="5" name="TextBox 4"/>
          <p:cNvSpPr txBox="1"/>
          <p:nvPr/>
        </p:nvSpPr>
        <p:spPr>
          <a:xfrm>
            <a:off x="2589212" y="6042799"/>
            <a:ext cx="7567748" cy="646331"/>
          </a:xfrm>
          <a:prstGeom prst="rect">
            <a:avLst/>
          </a:prstGeom>
          <a:noFill/>
        </p:spPr>
        <p:txBody>
          <a:bodyPr wrap="square" rtlCol="0">
            <a:spAutoFit/>
          </a:bodyPr>
          <a:lstStyle/>
          <a:p>
            <a:r>
              <a:rPr lang="en-IN" dirty="0" smtClean="0"/>
              <a:t>This proves that our brain is looking for features when we see things</a:t>
            </a:r>
          </a:p>
          <a:p>
            <a:r>
              <a:rPr lang="en-IN" dirty="0" smtClean="0"/>
              <a:t>Our brain tries to classify images based on the centre of focus</a:t>
            </a:r>
            <a:endParaRPr lang="en-IN" dirty="0"/>
          </a:p>
        </p:txBody>
      </p:sp>
    </p:spTree>
    <p:extLst>
      <p:ext uri="{BB962C8B-B14F-4D97-AF65-F5344CB8AC3E}">
        <p14:creationId xmlns:p14="http://schemas.microsoft.com/office/powerpoint/2010/main" val="4268798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Disadvantage of previous neural networks</a:t>
            </a:r>
            <a:endParaRPr lang="en-IN" dirty="0"/>
          </a:p>
        </p:txBody>
      </p:sp>
      <p:sp>
        <p:nvSpPr>
          <p:cNvPr id="3" name="Content Placeholder 2"/>
          <p:cNvSpPr>
            <a:spLocks noGrp="1"/>
          </p:cNvSpPr>
          <p:nvPr>
            <p:ph idx="1"/>
          </p:nvPr>
        </p:nvSpPr>
        <p:spPr/>
        <p:txBody>
          <a:bodyPr/>
          <a:lstStyle/>
          <a:p>
            <a:r>
              <a:rPr lang="en-IN" dirty="0" smtClean="0"/>
              <a:t>Number of trainable parameters become extremely large</a:t>
            </a:r>
          </a:p>
          <a:p>
            <a:pPr marL="0" indent="0">
              <a:buNone/>
            </a:pPr>
            <a:endParaRPr lang="en-IN" dirty="0"/>
          </a:p>
        </p:txBody>
      </p:sp>
      <p:pic>
        <p:nvPicPr>
          <p:cNvPr id="4" name="Picture 3"/>
          <p:cNvPicPr>
            <a:picLocks noChangeAspect="1"/>
          </p:cNvPicPr>
          <p:nvPr/>
        </p:nvPicPr>
        <p:blipFill>
          <a:blip r:embed="rId2"/>
          <a:stretch>
            <a:fillRect/>
          </a:stretch>
        </p:blipFill>
        <p:spPr>
          <a:xfrm>
            <a:off x="3389567" y="2734491"/>
            <a:ext cx="6076650" cy="3796938"/>
          </a:xfrm>
          <a:prstGeom prst="rect">
            <a:avLst/>
          </a:prstGeom>
        </p:spPr>
      </p:pic>
    </p:spTree>
    <p:extLst>
      <p:ext uri="{BB962C8B-B14F-4D97-AF65-F5344CB8AC3E}">
        <p14:creationId xmlns:p14="http://schemas.microsoft.com/office/powerpoint/2010/main" val="1570780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27908" y="5132761"/>
            <a:ext cx="10493829" cy="646331"/>
          </a:xfrm>
          <a:prstGeom prst="rect">
            <a:avLst/>
          </a:prstGeom>
          <a:noFill/>
        </p:spPr>
        <p:txBody>
          <a:bodyPr wrap="square" rtlCol="0">
            <a:spAutoFit/>
          </a:bodyPr>
          <a:lstStyle/>
          <a:p>
            <a:r>
              <a:rPr lang="en-IN" dirty="0" smtClean="0"/>
              <a:t>The CNN is a deep learning architecture that has numerous application in computer vision and natural language processing, some of applications are</a:t>
            </a:r>
            <a:endParaRPr lang="en-IN" dirty="0"/>
          </a:p>
        </p:txBody>
      </p:sp>
      <p:sp>
        <p:nvSpPr>
          <p:cNvPr id="2" name="TextBox 1"/>
          <p:cNvSpPr txBox="1"/>
          <p:nvPr/>
        </p:nvSpPr>
        <p:spPr>
          <a:xfrm>
            <a:off x="2203269" y="686951"/>
            <a:ext cx="8839200" cy="369332"/>
          </a:xfrm>
          <a:prstGeom prst="rect">
            <a:avLst/>
          </a:prstGeom>
          <a:noFill/>
        </p:spPr>
        <p:txBody>
          <a:bodyPr wrap="square" rtlCol="0">
            <a:spAutoFit/>
          </a:bodyPr>
          <a:lstStyle/>
          <a:p>
            <a:r>
              <a:rPr lang="en-IN" dirty="0" smtClean="0"/>
              <a:t>Applications of convolutional neural networks</a:t>
            </a:r>
            <a:endParaRPr lang="en-IN" dirty="0"/>
          </a:p>
        </p:txBody>
      </p:sp>
      <p:sp>
        <p:nvSpPr>
          <p:cNvPr id="3" name="TextBox 2"/>
          <p:cNvSpPr txBox="1"/>
          <p:nvPr/>
        </p:nvSpPr>
        <p:spPr>
          <a:xfrm>
            <a:off x="1637211" y="5874818"/>
            <a:ext cx="9518469"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Image classification</a:t>
            </a:r>
          </a:p>
          <a:p>
            <a:pPr marL="285750" indent="-285750">
              <a:buFont typeface="Arial" panose="020B0604020202020204" pitchFamily="34" charset="0"/>
              <a:buChar char="•"/>
            </a:pPr>
            <a:r>
              <a:rPr lang="en-IN" dirty="0" smtClean="0"/>
              <a:t>Face identification</a:t>
            </a:r>
          </a:p>
          <a:p>
            <a:pPr marL="285750" indent="-285750">
              <a:buFont typeface="Arial" panose="020B0604020202020204" pitchFamily="34" charset="0"/>
              <a:buChar char="•"/>
            </a:pPr>
            <a:r>
              <a:rPr lang="en-IN" dirty="0" smtClean="0"/>
              <a:t>Handwritten document analysis</a:t>
            </a:r>
            <a:endParaRPr lang="en-IN" dirty="0"/>
          </a:p>
        </p:txBody>
      </p:sp>
      <p:pic>
        <p:nvPicPr>
          <p:cNvPr id="4" name="Picture 3"/>
          <p:cNvPicPr>
            <a:picLocks noChangeAspect="1"/>
          </p:cNvPicPr>
          <p:nvPr/>
        </p:nvPicPr>
        <p:blipFill>
          <a:blip r:embed="rId2"/>
          <a:stretch>
            <a:fillRect/>
          </a:stretch>
        </p:blipFill>
        <p:spPr>
          <a:xfrm>
            <a:off x="1319458" y="1235578"/>
            <a:ext cx="10310728" cy="3564031"/>
          </a:xfrm>
          <a:prstGeom prst="rect">
            <a:avLst/>
          </a:prstGeom>
        </p:spPr>
      </p:pic>
    </p:spTree>
    <p:extLst>
      <p:ext uri="{BB962C8B-B14F-4D97-AF65-F5344CB8AC3E}">
        <p14:creationId xmlns:p14="http://schemas.microsoft.com/office/powerpoint/2010/main" val="1935585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514" y="624110"/>
            <a:ext cx="9065624" cy="986976"/>
          </a:xfrm>
        </p:spPr>
        <p:txBody>
          <a:bodyPr>
            <a:normAutofit/>
          </a:bodyPr>
          <a:lstStyle/>
          <a:p>
            <a:r>
              <a:rPr lang="en-IN" sz="2400" dirty="0" smtClean="0"/>
              <a:t>Let us take a simple image to understand how CNN’s work</a:t>
            </a:r>
            <a:endParaRPr lang="en-IN" sz="2400" dirty="0"/>
          </a:p>
        </p:txBody>
      </p:sp>
      <p:pic>
        <p:nvPicPr>
          <p:cNvPr id="4" name="Picture 3"/>
          <p:cNvPicPr>
            <a:picLocks noChangeAspect="1"/>
          </p:cNvPicPr>
          <p:nvPr/>
        </p:nvPicPr>
        <p:blipFill>
          <a:blip r:embed="rId2"/>
          <a:stretch>
            <a:fillRect/>
          </a:stretch>
        </p:blipFill>
        <p:spPr>
          <a:xfrm>
            <a:off x="1654628" y="1611086"/>
            <a:ext cx="9849395" cy="3625839"/>
          </a:xfrm>
          <a:prstGeom prst="rect">
            <a:avLst/>
          </a:prstGeom>
        </p:spPr>
      </p:pic>
      <p:sp>
        <p:nvSpPr>
          <p:cNvPr id="3" name="TextBox 2"/>
          <p:cNvSpPr txBox="1"/>
          <p:nvPr/>
        </p:nvSpPr>
        <p:spPr>
          <a:xfrm>
            <a:off x="1654628" y="5643154"/>
            <a:ext cx="9248503" cy="646331"/>
          </a:xfrm>
          <a:prstGeom prst="rect">
            <a:avLst/>
          </a:prstGeom>
          <a:noFill/>
        </p:spPr>
        <p:txBody>
          <a:bodyPr wrap="square" rtlCol="0">
            <a:spAutoFit/>
          </a:bodyPr>
          <a:lstStyle/>
          <a:p>
            <a:r>
              <a:rPr lang="en-IN" dirty="0" smtClean="0"/>
              <a:t>1 – represents black pixel</a:t>
            </a:r>
          </a:p>
          <a:p>
            <a:r>
              <a:rPr lang="en-IN" dirty="0" smtClean="0"/>
              <a:t>0 – represents white pixel</a:t>
            </a:r>
            <a:endParaRPr lang="en-IN" dirty="0"/>
          </a:p>
        </p:txBody>
      </p:sp>
    </p:spTree>
    <p:extLst>
      <p:ext uri="{BB962C8B-B14F-4D97-AF65-F5344CB8AC3E}">
        <p14:creationId xmlns:p14="http://schemas.microsoft.com/office/powerpoint/2010/main" val="47769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involved in creating CNN</a:t>
            </a:r>
            <a:endParaRPr lang="en-IN" dirty="0"/>
          </a:p>
        </p:txBody>
      </p:sp>
      <p:sp>
        <p:nvSpPr>
          <p:cNvPr id="3" name="Content Placeholder 2"/>
          <p:cNvSpPr>
            <a:spLocks noGrp="1"/>
          </p:cNvSpPr>
          <p:nvPr>
            <p:ph idx="1"/>
          </p:nvPr>
        </p:nvSpPr>
        <p:spPr/>
        <p:txBody>
          <a:bodyPr>
            <a:normAutofit/>
          </a:bodyPr>
          <a:lstStyle/>
          <a:p>
            <a:r>
              <a:rPr lang="en-IN" sz="3200" dirty="0" smtClean="0"/>
              <a:t>Convolution</a:t>
            </a:r>
          </a:p>
          <a:p>
            <a:r>
              <a:rPr lang="en-IN" sz="3200" dirty="0" smtClean="0"/>
              <a:t>Pooling</a:t>
            </a:r>
          </a:p>
          <a:p>
            <a:r>
              <a:rPr lang="en-IN" sz="3200" dirty="0" smtClean="0"/>
              <a:t>Flattening</a:t>
            </a:r>
          </a:p>
          <a:p>
            <a:r>
              <a:rPr lang="en-IN" sz="3200" dirty="0" smtClean="0"/>
              <a:t>Full connection</a:t>
            </a:r>
            <a:endParaRPr lang="en-IN" sz="3200" dirty="0"/>
          </a:p>
        </p:txBody>
      </p:sp>
    </p:spTree>
    <p:extLst>
      <p:ext uri="{BB962C8B-B14F-4D97-AF65-F5344CB8AC3E}">
        <p14:creationId xmlns:p14="http://schemas.microsoft.com/office/powerpoint/2010/main" val="3826745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 1 - Convolution</a:t>
            </a:r>
            <a:endParaRPr lang="en-IN" dirty="0"/>
          </a:p>
        </p:txBody>
      </p:sp>
      <p:pic>
        <p:nvPicPr>
          <p:cNvPr id="5" name="Picture 4"/>
          <p:cNvPicPr>
            <a:picLocks noChangeAspect="1"/>
          </p:cNvPicPr>
          <p:nvPr/>
        </p:nvPicPr>
        <p:blipFill>
          <a:blip r:embed="rId2"/>
          <a:stretch>
            <a:fillRect/>
          </a:stretch>
        </p:blipFill>
        <p:spPr>
          <a:xfrm>
            <a:off x="1450071" y="1524000"/>
            <a:ext cx="9888881" cy="4150378"/>
          </a:xfrm>
          <a:prstGeom prst="rect">
            <a:avLst/>
          </a:prstGeom>
        </p:spPr>
      </p:pic>
      <p:sp>
        <p:nvSpPr>
          <p:cNvPr id="6" name="TextBox 5"/>
          <p:cNvSpPr txBox="1"/>
          <p:nvPr/>
        </p:nvSpPr>
        <p:spPr>
          <a:xfrm>
            <a:off x="1450071" y="5834743"/>
            <a:ext cx="9888881" cy="923330"/>
          </a:xfrm>
          <a:prstGeom prst="rect">
            <a:avLst/>
          </a:prstGeom>
          <a:noFill/>
        </p:spPr>
        <p:txBody>
          <a:bodyPr wrap="square" rtlCol="0">
            <a:spAutoFit/>
          </a:bodyPr>
          <a:lstStyle/>
          <a:p>
            <a:r>
              <a:rPr lang="en-IN" dirty="0" smtClean="0"/>
              <a:t>Place the feature detector on top on input image and perform element wise multiplication and add all values then shift the detector by one cell and continue the process.</a:t>
            </a:r>
            <a:endParaRPr lang="en-IN" dirty="0"/>
          </a:p>
        </p:txBody>
      </p:sp>
    </p:spTree>
    <p:extLst>
      <p:ext uri="{BB962C8B-B14F-4D97-AF65-F5344CB8AC3E}">
        <p14:creationId xmlns:p14="http://schemas.microsoft.com/office/powerpoint/2010/main" val="1815450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799</TotalTime>
  <Words>523</Words>
  <Application>Microsoft Office PowerPoint</Application>
  <PresentationFormat>Widescreen</PresentationFormat>
  <Paragraphs>80</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Helvetica</vt:lpstr>
      <vt:lpstr>Wingdings 3</vt:lpstr>
      <vt:lpstr>Wisp</vt:lpstr>
      <vt:lpstr>Convolutional Neural Networks</vt:lpstr>
      <vt:lpstr>Presentation Layout</vt:lpstr>
      <vt:lpstr>Introduction</vt:lpstr>
      <vt:lpstr>Convolutional Neural Networks</vt:lpstr>
      <vt:lpstr>Disadvantage of previous neural networks</vt:lpstr>
      <vt:lpstr>PowerPoint Presentation</vt:lpstr>
      <vt:lpstr>Let us take a simple image to understand how CNN’s work</vt:lpstr>
      <vt:lpstr>Steps involved in creating CNN</vt:lpstr>
      <vt:lpstr>Step 1 - Convolution</vt:lpstr>
      <vt:lpstr>PowerPoint Presentation</vt:lpstr>
      <vt:lpstr>PowerPoint Presentation</vt:lpstr>
      <vt:lpstr>PowerPoint Presentation</vt:lpstr>
      <vt:lpstr>ReLu Layer</vt:lpstr>
      <vt:lpstr>PowerPoint Presentation</vt:lpstr>
      <vt:lpstr>Step 2 - Pooling</vt:lpstr>
      <vt:lpstr>Max Pooling</vt:lpstr>
      <vt:lpstr>Step 3 - Flattening</vt:lpstr>
      <vt:lpstr>Summary so far</vt:lpstr>
      <vt:lpstr>Step 4 – Full Connection</vt:lpstr>
      <vt:lpstr>PowerPoint Presentation</vt:lpstr>
      <vt:lpstr>Final Model of CNN</vt:lpstr>
      <vt:lpstr>Popular CNN models</vt:lpstr>
      <vt:lpstr>Drawbacks of CNN</vt:lpstr>
      <vt:lpstr>References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kemanth raj</dc:creator>
  <cp:lastModifiedBy>kemanth raj</cp:lastModifiedBy>
  <cp:revision>37</cp:revision>
  <dcterms:created xsi:type="dcterms:W3CDTF">2018-03-20T12:18:03Z</dcterms:created>
  <dcterms:modified xsi:type="dcterms:W3CDTF">2018-04-05T04:23:46Z</dcterms:modified>
</cp:coreProperties>
</file>